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906000" type="A4"/>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2D"/>
    <a:srgbClr val="7AA567"/>
    <a:srgbClr val="E6DFCC"/>
    <a:srgbClr val="FFFFFF"/>
    <a:srgbClr val="EB5A09"/>
    <a:srgbClr val="5779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2" autoAdjust="0"/>
    <p:restoredTop sz="94660"/>
  </p:normalViewPr>
  <p:slideViewPr>
    <p:cSldViewPr snapToGrid="0">
      <p:cViewPr>
        <p:scale>
          <a:sx n="78" d="100"/>
          <a:sy n="78" d="100"/>
        </p:scale>
        <p:origin x="2004"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267AE7B-55D5-44ED-94F0-4DFD7673B2F1}" type="datetimeFigureOut">
              <a:rPr kumimoji="1" lang="ja-JP" altLang="en-US" smtClean="0"/>
              <a:t>2023/10/16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24BAD8-8FF1-4EDF-822E-5AAA36F83A60}" type="slidenum">
              <a:rPr kumimoji="1" lang="ja-JP" altLang="en-US" smtClean="0"/>
              <a:t>‹#›</a:t>
            </a:fld>
            <a:endParaRPr kumimoji="1" lang="ja-JP" altLang="en-US"/>
          </a:p>
        </p:txBody>
      </p:sp>
    </p:spTree>
    <p:extLst>
      <p:ext uri="{BB962C8B-B14F-4D97-AF65-F5344CB8AC3E}">
        <p14:creationId xmlns:p14="http://schemas.microsoft.com/office/powerpoint/2010/main" val="1745841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67AE7B-55D5-44ED-94F0-4DFD7673B2F1}" type="datetimeFigureOut">
              <a:rPr kumimoji="1" lang="ja-JP" altLang="en-US" smtClean="0"/>
              <a:t>2023/10/16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24BAD8-8FF1-4EDF-822E-5AAA36F83A60}" type="slidenum">
              <a:rPr kumimoji="1" lang="ja-JP" altLang="en-US" smtClean="0"/>
              <a:t>‹#›</a:t>
            </a:fld>
            <a:endParaRPr kumimoji="1" lang="ja-JP" altLang="en-US"/>
          </a:p>
        </p:txBody>
      </p:sp>
    </p:spTree>
    <p:extLst>
      <p:ext uri="{BB962C8B-B14F-4D97-AF65-F5344CB8AC3E}">
        <p14:creationId xmlns:p14="http://schemas.microsoft.com/office/powerpoint/2010/main" val="2825471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67AE7B-55D5-44ED-94F0-4DFD7673B2F1}" type="datetimeFigureOut">
              <a:rPr kumimoji="1" lang="ja-JP" altLang="en-US" smtClean="0"/>
              <a:t>2023/10/16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24BAD8-8FF1-4EDF-822E-5AAA36F83A60}" type="slidenum">
              <a:rPr kumimoji="1" lang="ja-JP" altLang="en-US" smtClean="0"/>
              <a:t>‹#›</a:t>
            </a:fld>
            <a:endParaRPr kumimoji="1" lang="ja-JP" altLang="en-US"/>
          </a:p>
        </p:txBody>
      </p:sp>
    </p:spTree>
    <p:extLst>
      <p:ext uri="{BB962C8B-B14F-4D97-AF65-F5344CB8AC3E}">
        <p14:creationId xmlns:p14="http://schemas.microsoft.com/office/powerpoint/2010/main" val="2140646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67AE7B-55D5-44ED-94F0-4DFD7673B2F1}" type="datetimeFigureOut">
              <a:rPr kumimoji="1" lang="ja-JP" altLang="en-US" smtClean="0"/>
              <a:t>2023/10/16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24BAD8-8FF1-4EDF-822E-5AAA36F83A60}" type="slidenum">
              <a:rPr kumimoji="1" lang="ja-JP" altLang="en-US" smtClean="0"/>
              <a:t>‹#›</a:t>
            </a:fld>
            <a:endParaRPr kumimoji="1" lang="ja-JP" altLang="en-US"/>
          </a:p>
        </p:txBody>
      </p:sp>
    </p:spTree>
    <p:extLst>
      <p:ext uri="{BB962C8B-B14F-4D97-AF65-F5344CB8AC3E}">
        <p14:creationId xmlns:p14="http://schemas.microsoft.com/office/powerpoint/2010/main" val="3943951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267AE7B-55D5-44ED-94F0-4DFD7673B2F1}" type="datetimeFigureOut">
              <a:rPr kumimoji="1" lang="ja-JP" altLang="en-US" smtClean="0"/>
              <a:t>2023/10/16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24BAD8-8FF1-4EDF-822E-5AAA36F83A60}" type="slidenum">
              <a:rPr kumimoji="1" lang="ja-JP" altLang="en-US" smtClean="0"/>
              <a:t>‹#›</a:t>
            </a:fld>
            <a:endParaRPr kumimoji="1" lang="ja-JP" altLang="en-US"/>
          </a:p>
        </p:txBody>
      </p:sp>
    </p:spTree>
    <p:extLst>
      <p:ext uri="{BB962C8B-B14F-4D97-AF65-F5344CB8AC3E}">
        <p14:creationId xmlns:p14="http://schemas.microsoft.com/office/powerpoint/2010/main" val="1835326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267AE7B-55D5-44ED-94F0-4DFD7673B2F1}" type="datetimeFigureOut">
              <a:rPr kumimoji="1" lang="ja-JP" altLang="en-US" smtClean="0"/>
              <a:t>2023/10/16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624BAD8-8FF1-4EDF-822E-5AAA36F83A60}" type="slidenum">
              <a:rPr kumimoji="1" lang="ja-JP" altLang="en-US" smtClean="0"/>
              <a:t>‹#›</a:t>
            </a:fld>
            <a:endParaRPr kumimoji="1" lang="ja-JP" altLang="en-US"/>
          </a:p>
        </p:txBody>
      </p:sp>
    </p:spTree>
    <p:extLst>
      <p:ext uri="{BB962C8B-B14F-4D97-AF65-F5344CB8AC3E}">
        <p14:creationId xmlns:p14="http://schemas.microsoft.com/office/powerpoint/2010/main" val="3676310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267AE7B-55D5-44ED-94F0-4DFD7673B2F1}" type="datetimeFigureOut">
              <a:rPr kumimoji="1" lang="ja-JP" altLang="en-US" smtClean="0"/>
              <a:t>2023/10/16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624BAD8-8FF1-4EDF-822E-5AAA36F83A60}" type="slidenum">
              <a:rPr kumimoji="1" lang="ja-JP" altLang="en-US" smtClean="0"/>
              <a:t>‹#›</a:t>
            </a:fld>
            <a:endParaRPr kumimoji="1" lang="ja-JP" altLang="en-US"/>
          </a:p>
        </p:txBody>
      </p:sp>
    </p:spTree>
    <p:extLst>
      <p:ext uri="{BB962C8B-B14F-4D97-AF65-F5344CB8AC3E}">
        <p14:creationId xmlns:p14="http://schemas.microsoft.com/office/powerpoint/2010/main" val="1762852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267AE7B-55D5-44ED-94F0-4DFD7673B2F1}" type="datetimeFigureOut">
              <a:rPr kumimoji="1" lang="ja-JP" altLang="en-US" smtClean="0"/>
              <a:t>2023/10/16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624BAD8-8FF1-4EDF-822E-5AAA36F83A60}" type="slidenum">
              <a:rPr kumimoji="1" lang="ja-JP" altLang="en-US" smtClean="0"/>
              <a:t>‹#›</a:t>
            </a:fld>
            <a:endParaRPr kumimoji="1" lang="ja-JP" altLang="en-US"/>
          </a:p>
        </p:txBody>
      </p:sp>
    </p:spTree>
    <p:extLst>
      <p:ext uri="{BB962C8B-B14F-4D97-AF65-F5344CB8AC3E}">
        <p14:creationId xmlns:p14="http://schemas.microsoft.com/office/powerpoint/2010/main" val="2906165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67AE7B-55D5-44ED-94F0-4DFD7673B2F1}" type="datetimeFigureOut">
              <a:rPr kumimoji="1" lang="ja-JP" altLang="en-US" smtClean="0"/>
              <a:t>2023/10/16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624BAD8-8FF1-4EDF-822E-5AAA36F83A60}" type="slidenum">
              <a:rPr kumimoji="1" lang="ja-JP" altLang="en-US" smtClean="0"/>
              <a:t>‹#›</a:t>
            </a:fld>
            <a:endParaRPr kumimoji="1" lang="ja-JP" altLang="en-US"/>
          </a:p>
        </p:txBody>
      </p:sp>
    </p:spTree>
    <p:extLst>
      <p:ext uri="{BB962C8B-B14F-4D97-AF65-F5344CB8AC3E}">
        <p14:creationId xmlns:p14="http://schemas.microsoft.com/office/powerpoint/2010/main" val="4104705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67AE7B-55D5-44ED-94F0-4DFD7673B2F1}" type="datetimeFigureOut">
              <a:rPr kumimoji="1" lang="ja-JP" altLang="en-US" smtClean="0"/>
              <a:t>2023/10/16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624BAD8-8FF1-4EDF-822E-5AAA36F83A60}" type="slidenum">
              <a:rPr kumimoji="1" lang="ja-JP" altLang="en-US" smtClean="0"/>
              <a:t>‹#›</a:t>
            </a:fld>
            <a:endParaRPr kumimoji="1" lang="ja-JP" altLang="en-US"/>
          </a:p>
        </p:txBody>
      </p:sp>
    </p:spTree>
    <p:extLst>
      <p:ext uri="{BB962C8B-B14F-4D97-AF65-F5344CB8AC3E}">
        <p14:creationId xmlns:p14="http://schemas.microsoft.com/office/powerpoint/2010/main" val="454880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67AE7B-55D5-44ED-94F0-4DFD7673B2F1}" type="datetimeFigureOut">
              <a:rPr kumimoji="1" lang="ja-JP" altLang="en-US" smtClean="0"/>
              <a:t>2023/10/16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624BAD8-8FF1-4EDF-822E-5AAA36F83A60}" type="slidenum">
              <a:rPr kumimoji="1" lang="ja-JP" altLang="en-US" smtClean="0"/>
              <a:t>‹#›</a:t>
            </a:fld>
            <a:endParaRPr kumimoji="1" lang="ja-JP" altLang="en-US"/>
          </a:p>
        </p:txBody>
      </p:sp>
    </p:spTree>
    <p:extLst>
      <p:ext uri="{BB962C8B-B14F-4D97-AF65-F5344CB8AC3E}">
        <p14:creationId xmlns:p14="http://schemas.microsoft.com/office/powerpoint/2010/main" val="439537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267AE7B-55D5-44ED-94F0-4DFD7673B2F1}" type="datetimeFigureOut">
              <a:rPr kumimoji="1" lang="ja-JP" altLang="en-US" smtClean="0"/>
              <a:t>2023/10/16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624BAD8-8FF1-4EDF-822E-5AAA36F83A60}" type="slidenum">
              <a:rPr kumimoji="1" lang="ja-JP" altLang="en-US" smtClean="0"/>
              <a:t>‹#›</a:t>
            </a:fld>
            <a:endParaRPr kumimoji="1" lang="ja-JP" altLang="en-US"/>
          </a:p>
        </p:txBody>
      </p:sp>
    </p:spTree>
    <p:extLst>
      <p:ext uri="{BB962C8B-B14F-4D97-AF65-F5344CB8AC3E}">
        <p14:creationId xmlns:p14="http://schemas.microsoft.com/office/powerpoint/2010/main" val="3537894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a:extLst>
              <a:ext uri="{FF2B5EF4-FFF2-40B4-BE49-F238E27FC236}">
                <a16:creationId xmlns:a16="http://schemas.microsoft.com/office/drawing/2014/main" id="{33985C23-9804-7910-4A19-6F56053FC32A}"/>
              </a:ext>
            </a:extLst>
          </p:cNvPr>
          <p:cNvSpPr txBox="1"/>
          <p:nvPr/>
        </p:nvSpPr>
        <p:spPr>
          <a:xfrm>
            <a:off x="594466" y="541804"/>
            <a:ext cx="5773677" cy="2862322"/>
          </a:xfrm>
          <a:prstGeom prst="rect">
            <a:avLst/>
          </a:prstGeom>
          <a:noFill/>
        </p:spPr>
        <p:txBody>
          <a:bodyPr wrap="square" rtlCol="0">
            <a:spAutoFit/>
          </a:bodyPr>
          <a:lstStyle/>
          <a:p>
            <a:pPr algn="ctr"/>
            <a:r>
              <a:rPr kumimoji="1" lang="ja-JP" altLang="en-US" sz="3600" dirty="0">
                <a:latin typeface="ＭＳ Ｐゴシック" panose="020B0600070205080204" pitchFamily="50" charset="-128"/>
                <a:ea typeface="ＭＳ Ｐゴシック" panose="020B0600070205080204" pitchFamily="50" charset="-128"/>
              </a:rPr>
              <a:t>お知らせ</a:t>
            </a:r>
            <a:endParaRPr kumimoji="1" lang="en-US" altLang="ja-JP" sz="3600" dirty="0">
              <a:latin typeface="ＭＳ Ｐゴシック" panose="020B0600070205080204" pitchFamily="50" charset="-128"/>
              <a:ea typeface="ＭＳ Ｐゴシック" panose="020B0600070205080204" pitchFamily="50" charset="-128"/>
            </a:endParaRPr>
          </a:p>
          <a:p>
            <a:endParaRPr kumimoji="1" lang="en-US" altLang="ja-JP" dirty="0">
              <a:latin typeface="ＭＳ Ｐゴシック" panose="020B0600070205080204" pitchFamily="50" charset="-128"/>
              <a:ea typeface="ＭＳ Ｐゴシック" panose="020B0600070205080204" pitchFamily="50" charset="-128"/>
            </a:endParaRPr>
          </a:p>
          <a:p>
            <a:r>
              <a:rPr kumimoji="1" lang="en-US" altLang="ja-JP" dirty="0">
                <a:latin typeface="ＭＳ Ｐゴシック" panose="020B0600070205080204" pitchFamily="50" charset="-128"/>
                <a:ea typeface="ＭＳ Ｐゴシック" panose="020B0600070205080204" pitchFamily="50" charset="-128"/>
              </a:rPr>
              <a:t>2024</a:t>
            </a:r>
            <a:r>
              <a:rPr kumimoji="1" lang="ja-JP" altLang="en-US" dirty="0">
                <a:latin typeface="ＭＳ Ｐゴシック" panose="020B0600070205080204" pitchFamily="50" charset="-128"/>
                <a:ea typeface="ＭＳ Ｐゴシック" panose="020B0600070205080204" pitchFamily="50" charset="-128"/>
              </a:rPr>
              <a:t>年</a:t>
            </a:r>
            <a:r>
              <a:rPr kumimoji="1" lang="en-US" altLang="ja-JP" dirty="0">
                <a:latin typeface="ＭＳ Ｐゴシック" panose="020B0600070205080204" pitchFamily="50" charset="-128"/>
                <a:ea typeface="ＭＳ Ｐゴシック" panose="020B0600070205080204" pitchFamily="50" charset="-128"/>
              </a:rPr>
              <a:t>1</a:t>
            </a:r>
            <a:r>
              <a:rPr kumimoji="1" lang="ja-JP" altLang="en-US" dirty="0">
                <a:latin typeface="ＭＳ Ｐゴシック" panose="020B0600070205080204" pitchFamily="50" charset="-128"/>
                <a:ea typeface="ＭＳ Ｐゴシック" panose="020B0600070205080204" pitchFamily="50" charset="-128"/>
              </a:rPr>
              <a:t>月</a:t>
            </a:r>
            <a:r>
              <a:rPr kumimoji="1" lang="en-US" altLang="ja-JP" dirty="0">
                <a:latin typeface="ＭＳ Ｐゴシック" panose="020B0600070205080204" pitchFamily="50" charset="-128"/>
                <a:ea typeface="ＭＳ Ｐゴシック" panose="020B0600070205080204" pitchFamily="50" charset="-128"/>
              </a:rPr>
              <a:t>1</a:t>
            </a:r>
            <a:r>
              <a:rPr kumimoji="1" lang="ja-JP" altLang="en-US" dirty="0">
                <a:latin typeface="ＭＳ Ｐゴシック" panose="020B0600070205080204" pitchFamily="50" charset="-128"/>
                <a:ea typeface="ＭＳ Ｐゴシック" panose="020B0600070205080204" pitchFamily="50" charset="-128"/>
              </a:rPr>
              <a:t>日より午前診察に限り獣医師の指定ができる時間を</a:t>
            </a:r>
            <a:r>
              <a:rPr kumimoji="1" lang="en-US" altLang="ja-JP" dirty="0">
                <a:latin typeface="ＭＳ Ｐゴシック" panose="020B0600070205080204" pitchFamily="50" charset="-128"/>
                <a:ea typeface="ＭＳ Ｐゴシック" panose="020B0600070205080204" pitchFamily="50" charset="-128"/>
              </a:rPr>
              <a:t>11</a:t>
            </a:r>
            <a:r>
              <a:rPr kumimoji="1" lang="ja-JP" altLang="en-US" dirty="0">
                <a:latin typeface="ＭＳ Ｐゴシック" panose="020B0600070205080204" pitchFamily="50" charset="-128"/>
                <a:ea typeface="ＭＳ Ｐゴシック" panose="020B0600070205080204" pitchFamily="50" charset="-128"/>
              </a:rPr>
              <a:t>時</a:t>
            </a:r>
            <a:r>
              <a:rPr kumimoji="1" lang="en-US" altLang="ja-JP" dirty="0">
                <a:latin typeface="ＭＳ Ｐゴシック" panose="020B0600070205080204" pitchFamily="50" charset="-128"/>
                <a:ea typeface="ＭＳ Ｐゴシック" panose="020B0600070205080204" pitchFamily="50" charset="-128"/>
              </a:rPr>
              <a:t>30</a:t>
            </a:r>
            <a:r>
              <a:rPr kumimoji="1" lang="ja-JP" altLang="en-US" dirty="0">
                <a:latin typeface="ＭＳ Ｐゴシック" panose="020B0600070205080204" pitchFamily="50" charset="-128"/>
                <a:ea typeface="ＭＳ Ｐゴシック" panose="020B0600070205080204" pitchFamily="50" charset="-128"/>
              </a:rPr>
              <a:t>分までとさせていただきます</a:t>
            </a:r>
            <a:endParaRPr kumimoji="1" lang="en-US" altLang="ja-JP" dirty="0">
              <a:latin typeface="ＭＳ Ｐゴシック" panose="020B0600070205080204" pitchFamily="50" charset="-128"/>
              <a:ea typeface="ＭＳ Ｐゴシック" panose="020B0600070205080204" pitchFamily="50" charset="-128"/>
            </a:endParaRPr>
          </a:p>
          <a:p>
            <a:r>
              <a:rPr kumimoji="1" lang="en-US" altLang="ja-JP" dirty="0">
                <a:latin typeface="ＭＳ Ｐゴシック" panose="020B0600070205080204" pitchFamily="50" charset="-128"/>
                <a:ea typeface="ＭＳ Ｐゴシック" panose="020B0600070205080204" pitchFamily="50" charset="-128"/>
              </a:rPr>
              <a:t>11</a:t>
            </a:r>
            <a:r>
              <a:rPr kumimoji="1" lang="ja-JP" altLang="en-US" dirty="0">
                <a:latin typeface="ＭＳ Ｐゴシック" panose="020B0600070205080204" pitchFamily="50" charset="-128"/>
                <a:ea typeface="ＭＳ Ｐゴシック" panose="020B0600070205080204" pitchFamily="50" charset="-128"/>
              </a:rPr>
              <a:t>時半から</a:t>
            </a:r>
            <a:r>
              <a:rPr kumimoji="1" lang="en-US" altLang="ja-JP" dirty="0">
                <a:latin typeface="ＭＳ Ｐゴシック" panose="020B0600070205080204" pitchFamily="50" charset="-128"/>
                <a:ea typeface="ＭＳ Ｐゴシック" panose="020B0600070205080204" pitchFamily="50" charset="-128"/>
              </a:rPr>
              <a:t>12</a:t>
            </a:r>
            <a:r>
              <a:rPr kumimoji="1" lang="ja-JP" altLang="en-US" dirty="0">
                <a:latin typeface="ＭＳ Ｐゴシック" panose="020B0600070205080204" pitchFamily="50" charset="-128"/>
                <a:ea typeface="ＭＳ Ｐゴシック" panose="020B0600070205080204" pitchFamily="50" charset="-128"/>
              </a:rPr>
              <a:t>時に来院の患者様は獣医師の指定なしでの診察とさせていただきます</a:t>
            </a:r>
            <a:endParaRPr kumimoji="1" lang="en-US" altLang="ja-JP" dirty="0">
              <a:latin typeface="ＭＳ Ｐゴシック" panose="020B0600070205080204" pitchFamily="50" charset="-128"/>
              <a:ea typeface="ＭＳ Ｐゴシック" panose="020B0600070205080204" pitchFamily="50" charset="-128"/>
            </a:endParaRPr>
          </a:p>
          <a:p>
            <a:r>
              <a:rPr kumimoji="1" lang="ja-JP" altLang="en-US" dirty="0">
                <a:latin typeface="ＭＳ Ｐゴシック" panose="020B0600070205080204" pitchFamily="50" charset="-128"/>
                <a:ea typeface="ＭＳ Ｐゴシック" panose="020B0600070205080204" pitchFamily="50" charset="-128"/>
              </a:rPr>
              <a:t>ご了承ください</a:t>
            </a:r>
            <a:endParaRPr kumimoji="1" lang="en-US" altLang="ja-JP" dirty="0">
              <a:latin typeface="ＭＳ Ｐゴシック" panose="020B0600070205080204" pitchFamily="50" charset="-128"/>
              <a:ea typeface="ＭＳ Ｐゴシック" panose="020B0600070205080204" pitchFamily="50" charset="-128"/>
            </a:endParaRPr>
          </a:p>
          <a:p>
            <a:endParaRPr kumimoji="1" lang="en-US" altLang="ja-JP" dirty="0">
              <a:latin typeface="ＭＳ Ｐゴシック" panose="020B0600070205080204" pitchFamily="50" charset="-128"/>
              <a:ea typeface="ＭＳ Ｐゴシック" panose="020B0600070205080204" pitchFamily="50" charset="-128"/>
            </a:endParaRPr>
          </a:p>
          <a:p>
            <a:r>
              <a:rPr kumimoji="1" lang="ja-JP" altLang="en-US" dirty="0">
                <a:latin typeface="ＭＳ Ｐゴシック" panose="020B0600070205080204" pitchFamily="50" charset="-128"/>
                <a:ea typeface="ＭＳ Ｐゴシック" panose="020B0600070205080204" pitchFamily="50" charset="-128"/>
              </a:rPr>
              <a:t>尚　院長の指定は以前と変わらず</a:t>
            </a:r>
            <a:r>
              <a:rPr kumimoji="1" lang="en-US" altLang="ja-JP" dirty="0">
                <a:latin typeface="ＭＳ Ｐゴシック" panose="020B0600070205080204" pitchFamily="50" charset="-128"/>
                <a:ea typeface="ＭＳ Ｐゴシック" panose="020B0600070205080204" pitchFamily="50" charset="-128"/>
              </a:rPr>
              <a:t>11</a:t>
            </a:r>
            <a:r>
              <a:rPr kumimoji="1" lang="ja-JP" altLang="en-US" dirty="0">
                <a:latin typeface="ＭＳ Ｐゴシック" panose="020B0600070205080204" pitchFamily="50" charset="-128"/>
                <a:ea typeface="ＭＳ Ｐゴシック" panose="020B0600070205080204" pitchFamily="50" charset="-128"/>
              </a:rPr>
              <a:t>時までとなっています</a:t>
            </a:r>
            <a:endParaRPr kumimoji="1" lang="en-US" altLang="ja-JP" dirty="0">
              <a:latin typeface="ＭＳ Ｐゴシック" panose="020B0600070205080204" pitchFamily="50" charset="-128"/>
              <a:ea typeface="ＭＳ Ｐゴシック" panose="020B0600070205080204" pitchFamily="50" charset="-128"/>
            </a:endParaRPr>
          </a:p>
        </p:txBody>
      </p:sp>
      <p:grpSp>
        <p:nvGrpSpPr>
          <p:cNvPr id="56" name="グループ化 55">
            <a:extLst>
              <a:ext uri="{FF2B5EF4-FFF2-40B4-BE49-F238E27FC236}">
                <a16:creationId xmlns:a16="http://schemas.microsoft.com/office/drawing/2014/main" id="{55A29A6F-3F9D-36C1-7743-00287B70BC00}"/>
              </a:ext>
            </a:extLst>
          </p:cNvPr>
          <p:cNvGrpSpPr/>
          <p:nvPr/>
        </p:nvGrpSpPr>
        <p:grpSpPr>
          <a:xfrm>
            <a:off x="1200876" y="3578838"/>
            <a:ext cx="5519483" cy="2514980"/>
            <a:chOff x="901491" y="1246222"/>
            <a:chExt cx="5519483" cy="2514980"/>
          </a:xfrm>
        </p:grpSpPr>
        <p:cxnSp>
          <p:nvCxnSpPr>
            <p:cNvPr id="32" name="直線コネクタ 31">
              <a:extLst>
                <a:ext uri="{FF2B5EF4-FFF2-40B4-BE49-F238E27FC236}">
                  <a16:creationId xmlns:a16="http://schemas.microsoft.com/office/drawing/2014/main" id="{89CBC4FE-A169-C230-73AB-68545218AB04}"/>
                </a:ext>
              </a:extLst>
            </p:cNvPr>
            <p:cNvCxnSpPr>
              <a:cxnSpLocks/>
            </p:cNvCxnSpPr>
            <p:nvPr/>
          </p:nvCxnSpPr>
          <p:spPr>
            <a:xfrm>
              <a:off x="4901782" y="1636949"/>
              <a:ext cx="0" cy="2124253"/>
            </a:xfrm>
            <a:prstGeom prst="line">
              <a:avLst/>
            </a:prstGeom>
            <a:ln w="28575">
              <a:solidFill>
                <a:schemeClr val="bg1">
                  <a:lumMod val="50000"/>
                </a:schemeClr>
              </a:solidFill>
              <a:prstDash val="sysDash"/>
            </a:ln>
          </p:spPr>
          <p:style>
            <a:lnRef idx="1">
              <a:schemeClr val="dk1"/>
            </a:lnRef>
            <a:fillRef idx="0">
              <a:schemeClr val="dk1"/>
            </a:fillRef>
            <a:effectRef idx="0">
              <a:schemeClr val="dk1"/>
            </a:effectRef>
            <a:fontRef idx="minor">
              <a:schemeClr val="tx1"/>
            </a:fontRef>
          </p:style>
        </p:cxnSp>
        <p:grpSp>
          <p:nvGrpSpPr>
            <p:cNvPr id="11" name="グループ化 10">
              <a:extLst>
                <a:ext uri="{FF2B5EF4-FFF2-40B4-BE49-F238E27FC236}">
                  <a16:creationId xmlns:a16="http://schemas.microsoft.com/office/drawing/2014/main" id="{24A9B5F5-E998-3D59-EA4E-E1C9D667FEBF}"/>
                </a:ext>
              </a:extLst>
            </p:cNvPr>
            <p:cNvGrpSpPr/>
            <p:nvPr/>
          </p:nvGrpSpPr>
          <p:grpSpPr>
            <a:xfrm>
              <a:off x="1161775" y="1892162"/>
              <a:ext cx="4459534" cy="1869040"/>
              <a:chOff x="1304473" y="1135162"/>
              <a:chExt cx="3352800" cy="1242812"/>
            </a:xfrm>
          </p:grpSpPr>
          <p:cxnSp>
            <p:nvCxnSpPr>
              <p:cNvPr id="5" name="直線コネクタ 4">
                <a:extLst>
                  <a:ext uri="{FF2B5EF4-FFF2-40B4-BE49-F238E27FC236}">
                    <a16:creationId xmlns:a16="http://schemas.microsoft.com/office/drawing/2014/main" id="{20E49826-7EE2-394A-C55C-B3A620B6717C}"/>
                  </a:ext>
                </a:extLst>
              </p:cNvPr>
              <p:cNvCxnSpPr>
                <a:cxnSpLocks/>
              </p:cNvCxnSpPr>
              <p:nvPr/>
            </p:nvCxnSpPr>
            <p:spPr>
              <a:xfrm>
                <a:off x="1304473" y="1135162"/>
                <a:ext cx="0" cy="1242812"/>
              </a:xfrm>
              <a:prstGeom prst="line">
                <a:avLst/>
              </a:prstGeom>
              <a:ln w="28575">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7" name="直線コネクタ 6">
                <a:extLst>
                  <a:ext uri="{FF2B5EF4-FFF2-40B4-BE49-F238E27FC236}">
                    <a16:creationId xmlns:a16="http://schemas.microsoft.com/office/drawing/2014/main" id="{8EB9B2B4-F414-F583-1F5B-6E009641FD5D}"/>
                  </a:ext>
                </a:extLst>
              </p:cNvPr>
              <p:cNvCxnSpPr>
                <a:cxnSpLocks/>
              </p:cNvCxnSpPr>
              <p:nvPr/>
            </p:nvCxnSpPr>
            <p:spPr>
              <a:xfrm>
                <a:off x="4657273" y="1135162"/>
                <a:ext cx="0" cy="1242812"/>
              </a:xfrm>
              <a:prstGeom prst="line">
                <a:avLst/>
              </a:prstGeom>
              <a:ln w="28575">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8" name="直線コネクタ 7">
                <a:extLst>
                  <a:ext uri="{FF2B5EF4-FFF2-40B4-BE49-F238E27FC236}">
                    <a16:creationId xmlns:a16="http://schemas.microsoft.com/office/drawing/2014/main" id="{77388E26-E6D0-FD01-8C85-095920CDBA5E}"/>
                  </a:ext>
                </a:extLst>
              </p:cNvPr>
              <p:cNvCxnSpPr>
                <a:cxnSpLocks/>
              </p:cNvCxnSpPr>
              <p:nvPr/>
            </p:nvCxnSpPr>
            <p:spPr>
              <a:xfrm>
                <a:off x="3539673" y="1135162"/>
                <a:ext cx="0" cy="1242812"/>
              </a:xfrm>
              <a:prstGeom prst="line">
                <a:avLst/>
              </a:prstGeom>
              <a:ln w="28575">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9" name="直線コネクタ 8">
                <a:extLst>
                  <a:ext uri="{FF2B5EF4-FFF2-40B4-BE49-F238E27FC236}">
                    <a16:creationId xmlns:a16="http://schemas.microsoft.com/office/drawing/2014/main" id="{8C3E8451-F226-1EF2-D11F-C7D64EDA6420}"/>
                  </a:ext>
                </a:extLst>
              </p:cNvPr>
              <p:cNvCxnSpPr>
                <a:cxnSpLocks/>
              </p:cNvCxnSpPr>
              <p:nvPr/>
            </p:nvCxnSpPr>
            <p:spPr>
              <a:xfrm>
                <a:off x="2422073" y="1135162"/>
                <a:ext cx="0" cy="1242812"/>
              </a:xfrm>
              <a:prstGeom prst="line">
                <a:avLst/>
              </a:prstGeom>
              <a:ln w="28575">
                <a:solidFill>
                  <a:schemeClr val="bg1">
                    <a:lumMod val="50000"/>
                  </a:schemeClr>
                </a:solidFill>
              </a:ln>
            </p:spPr>
            <p:style>
              <a:lnRef idx="1">
                <a:schemeClr val="dk1"/>
              </a:lnRef>
              <a:fillRef idx="0">
                <a:schemeClr val="dk1"/>
              </a:fillRef>
              <a:effectRef idx="0">
                <a:schemeClr val="dk1"/>
              </a:effectRef>
              <a:fontRef idx="minor">
                <a:schemeClr val="tx1"/>
              </a:fontRef>
            </p:style>
          </p:cxnSp>
        </p:grpSp>
        <p:sp>
          <p:nvSpPr>
            <p:cNvPr id="19" name="正方形/長方形 18">
              <a:extLst>
                <a:ext uri="{FF2B5EF4-FFF2-40B4-BE49-F238E27FC236}">
                  <a16:creationId xmlns:a16="http://schemas.microsoft.com/office/drawing/2014/main" id="{4EE6A80E-4BD3-6153-05F3-9D1F66824ED8}"/>
                </a:ext>
              </a:extLst>
            </p:cNvPr>
            <p:cNvSpPr/>
            <p:nvPr/>
          </p:nvSpPr>
          <p:spPr>
            <a:xfrm>
              <a:off x="1161775" y="2060321"/>
              <a:ext cx="4459532" cy="239843"/>
            </a:xfrm>
            <a:prstGeom prst="rect">
              <a:avLst/>
            </a:prstGeom>
            <a:solidFill>
              <a:srgbClr val="7AA56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5143258F-1A1C-785E-8DBE-BBDC0293A18D}"/>
                </a:ext>
              </a:extLst>
            </p:cNvPr>
            <p:cNvSpPr/>
            <p:nvPr/>
          </p:nvSpPr>
          <p:spPr>
            <a:xfrm>
              <a:off x="1161774" y="3366029"/>
              <a:ext cx="2973022" cy="239843"/>
            </a:xfrm>
            <a:prstGeom prst="rect">
              <a:avLst/>
            </a:prstGeom>
            <a:solidFill>
              <a:srgbClr val="E6DF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0E22A6EB-9900-44EF-2055-3E8D1AEFA68B}"/>
                </a:ext>
              </a:extLst>
            </p:cNvPr>
            <p:cNvSpPr txBox="1"/>
            <p:nvPr/>
          </p:nvSpPr>
          <p:spPr>
            <a:xfrm>
              <a:off x="1684358" y="3293052"/>
              <a:ext cx="2136376" cy="338554"/>
            </a:xfrm>
            <a:prstGeom prst="rect">
              <a:avLst/>
            </a:prstGeom>
            <a:noFill/>
          </p:spPr>
          <p:txBody>
            <a:bodyPr wrap="square" rtlCol="0">
              <a:spAutoFit/>
            </a:bodyPr>
            <a:lstStyle/>
            <a:p>
              <a:r>
                <a:rPr kumimoji="1" lang="ja-JP" altLang="en-US" sz="1600" dirty="0">
                  <a:latin typeface="ＭＳ Ｐゴシック" panose="020B0600070205080204" pitchFamily="50" charset="-128"/>
                  <a:ea typeface="ＭＳ Ｐゴシック" panose="020B0600070205080204" pitchFamily="50" charset="-128"/>
                </a:rPr>
                <a:t>院長指定可能時間</a:t>
              </a:r>
            </a:p>
          </p:txBody>
        </p:sp>
        <p:sp>
          <p:nvSpPr>
            <p:cNvPr id="20" name="正方形/長方形 19">
              <a:extLst>
                <a:ext uri="{FF2B5EF4-FFF2-40B4-BE49-F238E27FC236}">
                  <a16:creationId xmlns:a16="http://schemas.microsoft.com/office/drawing/2014/main" id="{DE68C0A9-0549-62D6-A685-10463FEE73C4}"/>
                </a:ext>
              </a:extLst>
            </p:cNvPr>
            <p:cNvSpPr/>
            <p:nvPr/>
          </p:nvSpPr>
          <p:spPr>
            <a:xfrm>
              <a:off x="1161775" y="2746780"/>
              <a:ext cx="3740006" cy="213229"/>
            </a:xfrm>
            <a:prstGeom prst="rect">
              <a:avLst/>
            </a:prstGeom>
            <a:solidFill>
              <a:srgbClr val="F7752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FD2868B0-A2F9-B4A6-8EEB-7B12BF1F84F2}"/>
                </a:ext>
              </a:extLst>
            </p:cNvPr>
            <p:cNvSpPr txBox="1"/>
            <p:nvPr/>
          </p:nvSpPr>
          <p:spPr>
            <a:xfrm>
              <a:off x="2057702" y="2672064"/>
              <a:ext cx="2391557" cy="338554"/>
            </a:xfrm>
            <a:prstGeom prst="rect">
              <a:avLst/>
            </a:prstGeom>
            <a:noFill/>
          </p:spPr>
          <p:txBody>
            <a:bodyPr wrap="square" rtlCol="0">
              <a:spAutoFit/>
            </a:bodyPr>
            <a:lstStyle/>
            <a:p>
              <a:r>
                <a:rPr kumimoji="1" lang="ja-JP" altLang="en-US" sz="1600" dirty="0">
                  <a:latin typeface="ＭＳ Ｐゴシック" panose="020B0600070205080204" pitchFamily="50" charset="-128"/>
                  <a:ea typeface="ＭＳ Ｐゴシック" panose="020B0600070205080204" pitchFamily="50" charset="-128"/>
                </a:rPr>
                <a:t>獣医師指定可能時間</a:t>
              </a:r>
            </a:p>
          </p:txBody>
        </p:sp>
        <p:sp>
          <p:nvSpPr>
            <p:cNvPr id="24" name="テキスト ボックス 23">
              <a:extLst>
                <a:ext uri="{FF2B5EF4-FFF2-40B4-BE49-F238E27FC236}">
                  <a16:creationId xmlns:a16="http://schemas.microsoft.com/office/drawing/2014/main" id="{944F2E99-9F9E-21B2-5F60-13C208E7C323}"/>
                </a:ext>
              </a:extLst>
            </p:cNvPr>
            <p:cNvSpPr txBox="1"/>
            <p:nvPr/>
          </p:nvSpPr>
          <p:spPr>
            <a:xfrm>
              <a:off x="2976477" y="2000497"/>
              <a:ext cx="2391557" cy="338554"/>
            </a:xfrm>
            <a:prstGeom prst="rect">
              <a:avLst/>
            </a:prstGeom>
            <a:noFill/>
          </p:spPr>
          <p:txBody>
            <a:bodyPr wrap="square" rtlCol="0">
              <a:spAutoFit/>
            </a:bodyPr>
            <a:lstStyle/>
            <a:p>
              <a:r>
                <a:rPr kumimoji="1" lang="ja-JP" altLang="en-US" sz="1600" dirty="0">
                  <a:latin typeface="ＭＳ Ｐゴシック" panose="020B0600070205080204" pitchFamily="50" charset="-128"/>
                  <a:ea typeface="ＭＳ Ｐゴシック" panose="020B0600070205080204" pitchFamily="50" charset="-128"/>
                </a:rPr>
                <a:t>受付時間</a:t>
              </a:r>
            </a:p>
          </p:txBody>
        </p:sp>
        <p:sp>
          <p:nvSpPr>
            <p:cNvPr id="25" name="テキスト ボックス 24">
              <a:extLst>
                <a:ext uri="{FF2B5EF4-FFF2-40B4-BE49-F238E27FC236}">
                  <a16:creationId xmlns:a16="http://schemas.microsoft.com/office/drawing/2014/main" id="{413B845B-C638-B97F-8DFC-7F8663A86CEF}"/>
                </a:ext>
              </a:extLst>
            </p:cNvPr>
            <p:cNvSpPr txBox="1"/>
            <p:nvPr/>
          </p:nvSpPr>
          <p:spPr>
            <a:xfrm>
              <a:off x="901491" y="1504570"/>
              <a:ext cx="656428" cy="369332"/>
            </a:xfrm>
            <a:prstGeom prst="rect">
              <a:avLst/>
            </a:prstGeom>
            <a:noFill/>
          </p:spPr>
          <p:txBody>
            <a:bodyPr wrap="square" rtlCol="0">
              <a:spAutoFit/>
            </a:bodyPr>
            <a:lstStyle/>
            <a:p>
              <a:r>
                <a:rPr kumimoji="1" lang="en-US" altLang="ja-JP" dirty="0">
                  <a:latin typeface="ＭＳ Ｐゴシック" panose="020B0600070205080204" pitchFamily="50" charset="-128"/>
                  <a:ea typeface="ＭＳ Ｐゴシック" panose="020B0600070205080204" pitchFamily="50" charset="-128"/>
                </a:rPr>
                <a:t>9</a:t>
              </a:r>
              <a:r>
                <a:rPr kumimoji="1" lang="ja-JP" altLang="en-US" dirty="0">
                  <a:latin typeface="ＭＳ Ｐゴシック" panose="020B0600070205080204" pitchFamily="50" charset="-128"/>
                  <a:ea typeface="ＭＳ Ｐゴシック" panose="020B0600070205080204" pitchFamily="50" charset="-128"/>
                </a:rPr>
                <a:t>：</a:t>
              </a:r>
              <a:r>
                <a:rPr kumimoji="1" lang="en-US" altLang="ja-JP" dirty="0">
                  <a:latin typeface="ＭＳ Ｐゴシック" panose="020B0600070205080204" pitchFamily="50" charset="-128"/>
                  <a:ea typeface="ＭＳ Ｐゴシック" panose="020B0600070205080204" pitchFamily="50" charset="-128"/>
                </a:rPr>
                <a:t>00</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26" name="テキスト ボックス 25">
              <a:extLst>
                <a:ext uri="{FF2B5EF4-FFF2-40B4-BE49-F238E27FC236}">
                  <a16:creationId xmlns:a16="http://schemas.microsoft.com/office/drawing/2014/main" id="{35F9ED70-E846-B348-9A21-1B0AA0EFB3A6}"/>
                </a:ext>
              </a:extLst>
            </p:cNvPr>
            <p:cNvSpPr txBox="1"/>
            <p:nvPr/>
          </p:nvSpPr>
          <p:spPr>
            <a:xfrm>
              <a:off x="5248959" y="1504475"/>
              <a:ext cx="1172015" cy="369332"/>
            </a:xfrm>
            <a:prstGeom prst="rect">
              <a:avLst/>
            </a:prstGeom>
            <a:noFill/>
          </p:spPr>
          <p:txBody>
            <a:bodyPr wrap="square" rtlCol="0">
              <a:spAutoFit/>
            </a:bodyPr>
            <a:lstStyle/>
            <a:p>
              <a:r>
                <a:rPr kumimoji="1" lang="en-US" altLang="ja-JP" dirty="0">
                  <a:latin typeface="ＭＳ Ｐゴシック" panose="020B0600070205080204" pitchFamily="50" charset="-128"/>
                  <a:ea typeface="ＭＳ Ｐゴシック" panose="020B0600070205080204" pitchFamily="50" charset="-128"/>
                </a:rPr>
                <a:t>12</a:t>
              </a:r>
              <a:r>
                <a:rPr kumimoji="1" lang="ja-JP" altLang="en-US" dirty="0">
                  <a:latin typeface="ＭＳ Ｐゴシック" panose="020B0600070205080204" pitchFamily="50" charset="-128"/>
                  <a:ea typeface="ＭＳ Ｐゴシック" panose="020B0600070205080204" pitchFamily="50" charset="-128"/>
                </a:rPr>
                <a:t>：</a:t>
              </a:r>
              <a:r>
                <a:rPr kumimoji="1" lang="en-US" altLang="ja-JP" dirty="0">
                  <a:latin typeface="ＭＳ Ｐゴシック" panose="020B0600070205080204" pitchFamily="50" charset="-128"/>
                  <a:ea typeface="ＭＳ Ｐゴシック" panose="020B0600070205080204" pitchFamily="50" charset="-128"/>
                </a:rPr>
                <a:t>00</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27" name="テキスト ボックス 26">
              <a:extLst>
                <a:ext uri="{FF2B5EF4-FFF2-40B4-BE49-F238E27FC236}">
                  <a16:creationId xmlns:a16="http://schemas.microsoft.com/office/drawing/2014/main" id="{8E30EF61-A2A1-E073-B36C-D6E6A8EB9B18}"/>
                </a:ext>
              </a:extLst>
            </p:cNvPr>
            <p:cNvSpPr txBox="1"/>
            <p:nvPr/>
          </p:nvSpPr>
          <p:spPr>
            <a:xfrm>
              <a:off x="3750530" y="1504475"/>
              <a:ext cx="1197215" cy="369332"/>
            </a:xfrm>
            <a:prstGeom prst="rect">
              <a:avLst/>
            </a:prstGeom>
            <a:noFill/>
          </p:spPr>
          <p:txBody>
            <a:bodyPr wrap="square" rtlCol="0">
              <a:spAutoFit/>
            </a:bodyPr>
            <a:lstStyle/>
            <a:p>
              <a:r>
                <a:rPr kumimoji="1" lang="en-US" altLang="ja-JP" dirty="0">
                  <a:latin typeface="ＭＳ Ｐゴシック" panose="020B0600070205080204" pitchFamily="50" charset="-128"/>
                  <a:ea typeface="ＭＳ Ｐゴシック" panose="020B0600070205080204" pitchFamily="50" charset="-128"/>
                </a:rPr>
                <a:t>11</a:t>
              </a:r>
              <a:r>
                <a:rPr kumimoji="1" lang="ja-JP" altLang="en-US" dirty="0">
                  <a:latin typeface="ＭＳ Ｐゴシック" panose="020B0600070205080204" pitchFamily="50" charset="-128"/>
                  <a:ea typeface="ＭＳ Ｐゴシック" panose="020B0600070205080204" pitchFamily="50" charset="-128"/>
                </a:rPr>
                <a:t>：</a:t>
              </a:r>
              <a:r>
                <a:rPr kumimoji="1" lang="en-US" altLang="ja-JP" dirty="0">
                  <a:latin typeface="ＭＳ Ｐゴシック" panose="020B0600070205080204" pitchFamily="50" charset="-128"/>
                  <a:ea typeface="ＭＳ Ｐゴシック" panose="020B0600070205080204" pitchFamily="50" charset="-128"/>
                </a:rPr>
                <a:t>00</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28" name="テキスト ボックス 27">
              <a:extLst>
                <a:ext uri="{FF2B5EF4-FFF2-40B4-BE49-F238E27FC236}">
                  <a16:creationId xmlns:a16="http://schemas.microsoft.com/office/drawing/2014/main" id="{E6E1C782-78DF-8435-A400-1583E0DBA21F}"/>
                </a:ext>
              </a:extLst>
            </p:cNvPr>
            <p:cNvSpPr txBox="1"/>
            <p:nvPr/>
          </p:nvSpPr>
          <p:spPr>
            <a:xfrm>
              <a:off x="4517180" y="1246222"/>
              <a:ext cx="1172448" cy="369332"/>
            </a:xfrm>
            <a:prstGeom prst="rect">
              <a:avLst/>
            </a:prstGeom>
            <a:noFill/>
          </p:spPr>
          <p:txBody>
            <a:bodyPr wrap="square" rtlCol="0">
              <a:spAutoFit/>
            </a:bodyPr>
            <a:lstStyle/>
            <a:p>
              <a:r>
                <a:rPr kumimoji="1" lang="en-US" altLang="ja-JP" dirty="0">
                  <a:latin typeface="ＭＳ Ｐゴシック" panose="020B0600070205080204" pitchFamily="50" charset="-128"/>
                  <a:ea typeface="ＭＳ Ｐゴシック" panose="020B0600070205080204" pitchFamily="50" charset="-128"/>
                </a:rPr>
                <a:t>11</a:t>
              </a:r>
              <a:r>
                <a:rPr kumimoji="1" lang="ja-JP" altLang="en-US" dirty="0">
                  <a:latin typeface="ＭＳ Ｐゴシック" panose="020B0600070205080204" pitchFamily="50" charset="-128"/>
                  <a:ea typeface="ＭＳ Ｐゴシック" panose="020B0600070205080204" pitchFamily="50" charset="-128"/>
                </a:rPr>
                <a:t>：</a:t>
              </a:r>
              <a:r>
                <a:rPr kumimoji="1" lang="en-US" altLang="ja-JP" dirty="0">
                  <a:latin typeface="ＭＳ Ｐゴシック" panose="020B0600070205080204" pitchFamily="50" charset="-128"/>
                  <a:ea typeface="ＭＳ Ｐゴシック" panose="020B0600070205080204" pitchFamily="50" charset="-128"/>
                </a:rPr>
                <a:t>30</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86262F2C-85E4-0916-5553-EED669C0AB54}"/>
                </a:ext>
              </a:extLst>
            </p:cNvPr>
            <p:cNvSpPr txBox="1"/>
            <p:nvPr/>
          </p:nvSpPr>
          <p:spPr>
            <a:xfrm>
              <a:off x="2282497" y="1504475"/>
              <a:ext cx="1019288" cy="369332"/>
            </a:xfrm>
            <a:prstGeom prst="rect">
              <a:avLst/>
            </a:prstGeom>
            <a:noFill/>
          </p:spPr>
          <p:txBody>
            <a:bodyPr wrap="square" rtlCol="0">
              <a:spAutoFit/>
            </a:bodyPr>
            <a:lstStyle/>
            <a:p>
              <a:r>
                <a:rPr kumimoji="1" lang="en-US" altLang="ja-JP" dirty="0">
                  <a:latin typeface="ＭＳ Ｐゴシック" panose="020B0600070205080204" pitchFamily="50" charset="-128"/>
                  <a:ea typeface="ＭＳ Ｐゴシック" panose="020B0600070205080204" pitchFamily="50" charset="-128"/>
                </a:rPr>
                <a:t>10</a:t>
              </a:r>
              <a:r>
                <a:rPr kumimoji="1" lang="ja-JP" altLang="en-US" dirty="0">
                  <a:latin typeface="ＭＳ Ｐゴシック" panose="020B0600070205080204" pitchFamily="50" charset="-128"/>
                  <a:ea typeface="ＭＳ Ｐゴシック" panose="020B0600070205080204" pitchFamily="50" charset="-128"/>
                </a:rPr>
                <a:t>：</a:t>
              </a:r>
              <a:r>
                <a:rPr kumimoji="1" lang="en-US" altLang="ja-JP" dirty="0">
                  <a:latin typeface="ＭＳ Ｐゴシック" panose="020B0600070205080204" pitchFamily="50" charset="-128"/>
                  <a:ea typeface="ＭＳ Ｐゴシック" panose="020B0600070205080204" pitchFamily="50" charset="-128"/>
                </a:rPr>
                <a:t>00</a:t>
              </a:r>
              <a:endParaRPr kumimoji="1" lang="ja-JP" altLang="en-US" dirty="0">
                <a:latin typeface="ＭＳ Ｐゴシック" panose="020B0600070205080204" pitchFamily="50" charset="-128"/>
                <a:ea typeface="ＭＳ Ｐゴシック" panose="020B0600070205080204" pitchFamily="50" charset="-128"/>
              </a:endParaRPr>
            </a:p>
          </p:txBody>
        </p:sp>
      </p:grpSp>
      <p:grpSp>
        <p:nvGrpSpPr>
          <p:cNvPr id="57" name="グループ化 56">
            <a:extLst>
              <a:ext uri="{FF2B5EF4-FFF2-40B4-BE49-F238E27FC236}">
                <a16:creationId xmlns:a16="http://schemas.microsoft.com/office/drawing/2014/main" id="{7BAE54C3-3FA3-E98D-8E51-7CDC2092866A}"/>
              </a:ext>
            </a:extLst>
          </p:cNvPr>
          <p:cNvGrpSpPr/>
          <p:nvPr/>
        </p:nvGrpSpPr>
        <p:grpSpPr>
          <a:xfrm>
            <a:off x="1103750" y="6615194"/>
            <a:ext cx="5616609" cy="2274249"/>
            <a:chOff x="794261" y="4484903"/>
            <a:chExt cx="5616609" cy="2274249"/>
          </a:xfrm>
        </p:grpSpPr>
        <p:grpSp>
          <p:nvGrpSpPr>
            <p:cNvPr id="39" name="グループ化 38">
              <a:extLst>
                <a:ext uri="{FF2B5EF4-FFF2-40B4-BE49-F238E27FC236}">
                  <a16:creationId xmlns:a16="http://schemas.microsoft.com/office/drawing/2014/main" id="{669C6E95-BDD9-9C0D-8A50-3879CF886FD9}"/>
                </a:ext>
              </a:extLst>
            </p:cNvPr>
            <p:cNvGrpSpPr/>
            <p:nvPr/>
          </p:nvGrpSpPr>
          <p:grpSpPr>
            <a:xfrm>
              <a:off x="1161773" y="4890112"/>
              <a:ext cx="4459534" cy="1869040"/>
              <a:chOff x="1304473" y="1135162"/>
              <a:chExt cx="3352800" cy="1242812"/>
            </a:xfrm>
          </p:grpSpPr>
          <p:cxnSp>
            <p:nvCxnSpPr>
              <p:cNvPr id="40" name="直線コネクタ 39">
                <a:extLst>
                  <a:ext uri="{FF2B5EF4-FFF2-40B4-BE49-F238E27FC236}">
                    <a16:creationId xmlns:a16="http://schemas.microsoft.com/office/drawing/2014/main" id="{FB23E29D-27AA-7D63-4025-D194906E5062}"/>
                  </a:ext>
                </a:extLst>
              </p:cNvPr>
              <p:cNvCxnSpPr>
                <a:cxnSpLocks/>
              </p:cNvCxnSpPr>
              <p:nvPr/>
            </p:nvCxnSpPr>
            <p:spPr>
              <a:xfrm>
                <a:off x="1304473" y="1135162"/>
                <a:ext cx="0" cy="1242812"/>
              </a:xfrm>
              <a:prstGeom prst="line">
                <a:avLst/>
              </a:prstGeom>
              <a:ln w="28575">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41" name="直線コネクタ 40">
                <a:extLst>
                  <a:ext uri="{FF2B5EF4-FFF2-40B4-BE49-F238E27FC236}">
                    <a16:creationId xmlns:a16="http://schemas.microsoft.com/office/drawing/2014/main" id="{0CE7CA31-1CD6-7DD1-FEF4-A568749E5E5D}"/>
                  </a:ext>
                </a:extLst>
              </p:cNvPr>
              <p:cNvCxnSpPr>
                <a:cxnSpLocks/>
              </p:cNvCxnSpPr>
              <p:nvPr/>
            </p:nvCxnSpPr>
            <p:spPr>
              <a:xfrm>
                <a:off x="4657273" y="1135162"/>
                <a:ext cx="0" cy="1242812"/>
              </a:xfrm>
              <a:prstGeom prst="line">
                <a:avLst/>
              </a:prstGeom>
              <a:ln w="28575">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42" name="直線コネクタ 41">
                <a:extLst>
                  <a:ext uri="{FF2B5EF4-FFF2-40B4-BE49-F238E27FC236}">
                    <a16:creationId xmlns:a16="http://schemas.microsoft.com/office/drawing/2014/main" id="{2501F88D-B691-A003-9CFB-34A05DE54E3D}"/>
                  </a:ext>
                </a:extLst>
              </p:cNvPr>
              <p:cNvCxnSpPr>
                <a:cxnSpLocks/>
              </p:cNvCxnSpPr>
              <p:nvPr/>
            </p:nvCxnSpPr>
            <p:spPr>
              <a:xfrm>
                <a:off x="3539673" y="1135162"/>
                <a:ext cx="0" cy="1242812"/>
              </a:xfrm>
              <a:prstGeom prst="line">
                <a:avLst/>
              </a:prstGeom>
              <a:ln w="28575">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43" name="直線コネクタ 42">
                <a:extLst>
                  <a:ext uri="{FF2B5EF4-FFF2-40B4-BE49-F238E27FC236}">
                    <a16:creationId xmlns:a16="http://schemas.microsoft.com/office/drawing/2014/main" id="{7D382EA6-C703-1856-95B2-D87C50EFE944}"/>
                  </a:ext>
                </a:extLst>
              </p:cNvPr>
              <p:cNvCxnSpPr>
                <a:cxnSpLocks/>
              </p:cNvCxnSpPr>
              <p:nvPr/>
            </p:nvCxnSpPr>
            <p:spPr>
              <a:xfrm>
                <a:off x="2422073" y="1135162"/>
                <a:ext cx="0" cy="1242812"/>
              </a:xfrm>
              <a:prstGeom prst="line">
                <a:avLst/>
              </a:prstGeom>
              <a:ln w="28575">
                <a:solidFill>
                  <a:schemeClr val="bg1">
                    <a:lumMod val="50000"/>
                  </a:schemeClr>
                </a:solidFill>
              </a:ln>
            </p:spPr>
            <p:style>
              <a:lnRef idx="1">
                <a:schemeClr val="dk1"/>
              </a:lnRef>
              <a:fillRef idx="0">
                <a:schemeClr val="dk1"/>
              </a:fillRef>
              <a:effectRef idx="0">
                <a:schemeClr val="dk1"/>
              </a:effectRef>
              <a:fontRef idx="minor">
                <a:schemeClr val="tx1"/>
              </a:fontRef>
            </p:style>
          </p:cxnSp>
        </p:grpSp>
        <p:sp>
          <p:nvSpPr>
            <p:cNvPr id="44" name="正方形/長方形 43">
              <a:extLst>
                <a:ext uri="{FF2B5EF4-FFF2-40B4-BE49-F238E27FC236}">
                  <a16:creationId xmlns:a16="http://schemas.microsoft.com/office/drawing/2014/main" id="{7335CD9A-F52A-B14A-9ACF-C30AE9D3D3B6}"/>
                </a:ext>
              </a:extLst>
            </p:cNvPr>
            <p:cNvSpPr/>
            <p:nvPr/>
          </p:nvSpPr>
          <p:spPr>
            <a:xfrm>
              <a:off x="1161773" y="5058271"/>
              <a:ext cx="4459532" cy="239843"/>
            </a:xfrm>
            <a:prstGeom prst="rect">
              <a:avLst/>
            </a:prstGeom>
            <a:solidFill>
              <a:srgbClr val="7AA56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5" name="正方形/長方形 44">
              <a:extLst>
                <a:ext uri="{FF2B5EF4-FFF2-40B4-BE49-F238E27FC236}">
                  <a16:creationId xmlns:a16="http://schemas.microsoft.com/office/drawing/2014/main" id="{5B8BF4F6-831C-75AE-FE4F-DA01A44E6942}"/>
                </a:ext>
              </a:extLst>
            </p:cNvPr>
            <p:cNvSpPr/>
            <p:nvPr/>
          </p:nvSpPr>
          <p:spPr>
            <a:xfrm>
              <a:off x="1161773" y="5721678"/>
              <a:ext cx="4459525" cy="239843"/>
            </a:xfrm>
            <a:prstGeom prst="rect">
              <a:avLst/>
            </a:prstGeom>
            <a:solidFill>
              <a:srgbClr val="F7752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a:extLst>
                <a:ext uri="{FF2B5EF4-FFF2-40B4-BE49-F238E27FC236}">
                  <a16:creationId xmlns:a16="http://schemas.microsoft.com/office/drawing/2014/main" id="{F586E9B9-745B-F8AC-ABC5-9364DCC4D7AE}"/>
                </a:ext>
              </a:extLst>
            </p:cNvPr>
            <p:cNvSpPr/>
            <p:nvPr/>
          </p:nvSpPr>
          <p:spPr>
            <a:xfrm>
              <a:off x="1175266" y="6363979"/>
              <a:ext cx="2959527" cy="239843"/>
            </a:xfrm>
            <a:prstGeom prst="rect">
              <a:avLst/>
            </a:prstGeom>
            <a:solidFill>
              <a:srgbClr val="E6DF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a:extLst>
                <a:ext uri="{FF2B5EF4-FFF2-40B4-BE49-F238E27FC236}">
                  <a16:creationId xmlns:a16="http://schemas.microsoft.com/office/drawing/2014/main" id="{EEDF2F45-7A17-5F74-10FA-7FA5DB5ACCA8}"/>
                </a:ext>
              </a:extLst>
            </p:cNvPr>
            <p:cNvSpPr txBox="1"/>
            <p:nvPr/>
          </p:nvSpPr>
          <p:spPr>
            <a:xfrm>
              <a:off x="1684356" y="6291002"/>
              <a:ext cx="2136376" cy="338554"/>
            </a:xfrm>
            <a:prstGeom prst="rect">
              <a:avLst/>
            </a:prstGeom>
            <a:noFill/>
          </p:spPr>
          <p:txBody>
            <a:bodyPr wrap="square" rtlCol="0">
              <a:spAutoFit/>
            </a:bodyPr>
            <a:lstStyle/>
            <a:p>
              <a:r>
                <a:rPr kumimoji="1" lang="ja-JP" altLang="en-US" sz="1600" dirty="0">
                  <a:latin typeface="ＭＳ Ｐゴシック" panose="020B0600070205080204" pitchFamily="50" charset="-128"/>
                  <a:ea typeface="ＭＳ Ｐゴシック" panose="020B0600070205080204" pitchFamily="50" charset="-128"/>
                </a:rPr>
                <a:t>院長指定可能時間</a:t>
              </a:r>
            </a:p>
          </p:txBody>
        </p:sp>
        <p:sp>
          <p:nvSpPr>
            <p:cNvPr id="48" name="テキスト ボックス 47">
              <a:extLst>
                <a:ext uri="{FF2B5EF4-FFF2-40B4-BE49-F238E27FC236}">
                  <a16:creationId xmlns:a16="http://schemas.microsoft.com/office/drawing/2014/main" id="{080D9BBC-2C9F-CD52-5E3D-27B977D8C962}"/>
                </a:ext>
              </a:extLst>
            </p:cNvPr>
            <p:cNvSpPr txBox="1"/>
            <p:nvPr/>
          </p:nvSpPr>
          <p:spPr>
            <a:xfrm>
              <a:off x="2058637" y="5662330"/>
              <a:ext cx="2391557" cy="338554"/>
            </a:xfrm>
            <a:prstGeom prst="rect">
              <a:avLst/>
            </a:prstGeom>
            <a:noFill/>
          </p:spPr>
          <p:txBody>
            <a:bodyPr wrap="square" rtlCol="0">
              <a:spAutoFit/>
            </a:bodyPr>
            <a:lstStyle/>
            <a:p>
              <a:r>
                <a:rPr kumimoji="1" lang="ja-JP" altLang="en-US" sz="1600" dirty="0">
                  <a:latin typeface="ＭＳ Ｐゴシック" panose="020B0600070205080204" pitchFamily="50" charset="-128"/>
                  <a:ea typeface="ＭＳ Ｐゴシック" panose="020B0600070205080204" pitchFamily="50" charset="-128"/>
                </a:rPr>
                <a:t>獣医師指定可能時間</a:t>
              </a:r>
            </a:p>
          </p:txBody>
        </p:sp>
        <p:sp>
          <p:nvSpPr>
            <p:cNvPr id="49" name="テキスト ボックス 48">
              <a:extLst>
                <a:ext uri="{FF2B5EF4-FFF2-40B4-BE49-F238E27FC236}">
                  <a16:creationId xmlns:a16="http://schemas.microsoft.com/office/drawing/2014/main" id="{E53E5306-1035-CB3A-8C54-6F4193C79292}"/>
                </a:ext>
              </a:extLst>
            </p:cNvPr>
            <p:cNvSpPr txBox="1"/>
            <p:nvPr/>
          </p:nvSpPr>
          <p:spPr>
            <a:xfrm>
              <a:off x="2976477" y="4977915"/>
              <a:ext cx="2391557" cy="338554"/>
            </a:xfrm>
            <a:prstGeom prst="rect">
              <a:avLst/>
            </a:prstGeom>
            <a:noFill/>
          </p:spPr>
          <p:txBody>
            <a:bodyPr wrap="square" rtlCol="0">
              <a:spAutoFit/>
            </a:bodyPr>
            <a:lstStyle/>
            <a:p>
              <a:r>
                <a:rPr kumimoji="1" lang="ja-JP" altLang="en-US" sz="1600" dirty="0">
                  <a:latin typeface="ＭＳ Ｐゴシック" panose="020B0600070205080204" pitchFamily="50" charset="-128"/>
                  <a:ea typeface="ＭＳ Ｐゴシック" panose="020B0600070205080204" pitchFamily="50" charset="-128"/>
                </a:rPr>
                <a:t>受付時間</a:t>
              </a:r>
            </a:p>
          </p:txBody>
        </p:sp>
        <p:sp>
          <p:nvSpPr>
            <p:cNvPr id="50" name="テキスト ボックス 49">
              <a:extLst>
                <a:ext uri="{FF2B5EF4-FFF2-40B4-BE49-F238E27FC236}">
                  <a16:creationId xmlns:a16="http://schemas.microsoft.com/office/drawing/2014/main" id="{0608E53B-0CFF-4DB7-90DA-D1C6BC44708A}"/>
                </a:ext>
              </a:extLst>
            </p:cNvPr>
            <p:cNvSpPr txBox="1"/>
            <p:nvPr/>
          </p:nvSpPr>
          <p:spPr>
            <a:xfrm>
              <a:off x="794261" y="4502425"/>
              <a:ext cx="804209" cy="369332"/>
            </a:xfrm>
            <a:prstGeom prst="rect">
              <a:avLst/>
            </a:prstGeom>
            <a:noFill/>
          </p:spPr>
          <p:txBody>
            <a:bodyPr wrap="square" rtlCol="0">
              <a:spAutoFit/>
            </a:bodyPr>
            <a:lstStyle/>
            <a:p>
              <a:r>
                <a:rPr kumimoji="1" lang="en-US" altLang="ja-JP" dirty="0">
                  <a:latin typeface="ＭＳ Ｐゴシック" panose="020B0600070205080204" pitchFamily="50" charset="-128"/>
                  <a:ea typeface="ＭＳ Ｐゴシック" panose="020B0600070205080204" pitchFamily="50" charset="-128"/>
                </a:rPr>
                <a:t>15</a:t>
              </a:r>
              <a:r>
                <a:rPr kumimoji="1" lang="ja-JP" altLang="en-US" dirty="0">
                  <a:latin typeface="ＭＳ Ｐゴシック" panose="020B0600070205080204" pitchFamily="50" charset="-128"/>
                  <a:ea typeface="ＭＳ Ｐゴシック" panose="020B0600070205080204" pitchFamily="50" charset="-128"/>
                </a:rPr>
                <a:t>：</a:t>
              </a:r>
              <a:r>
                <a:rPr kumimoji="1" lang="en-US" altLang="ja-JP" dirty="0">
                  <a:latin typeface="ＭＳ Ｐゴシック" panose="020B0600070205080204" pitchFamily="50" charset="-128"/>
                  <a:ea typeface="ＭＳ Ｐゴシック" panose="020B0600070205080204" pitchFamily="50" charset="-128"/>
                </a:rPr>
                <a:t>00</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51" name="テキスト ボックス 50">
              <a:extLst>
                <a:ext uri="{FF2B5EF4-FFF2-40B4-BE49-F238E27FC236}">
                  <a16:creationId xmlns:a16="http://schemas.microsoft.com/office/drawing/2014/main" id="{7134C5E6-039D-96C2-626C-D251763B5F64}"/>
                </a:ext>
              </a:extLst>
            </p:cNvPr>
            <p:cNvSpPr txBox="1"/>
            <p:nvPr/>
          </p:nvSpPr>
          <p:spPr>
            <a:xfrm>
              <a:off x="5247650" y="4502425"/>
              <a:ext cx="1163220" cy="369332"/>
            </a:xfrm>
            <a:prstGeom prst="rect">
              <a:avLst/>
            </a:prstGeom>
            <a:noFill/>
          </p:spPr>
          <p:txBody>
            <a:bodyPr wrap="square" rtlCol="0">
              <a:spAutoFit/>
            </a:bodyPr>
            <a:lstStyle/>
            <a:p>
              <a:r>
                <a:rPr kumimoji="1" lang="en-US" altLang="ja-JP" dirty="0">
                  <a:latin typeface="ＭＳ Ｐゴシック" panose="020B0600070205080204" pitchFamily="50" charset="-128"/>
                  <a:ea typeface="ＭＳ Ｐゴシック" panose="020B0600070205080204" pitchFamily="50" charset="-128"/>
                </a:rPr>
                <a:t>18</a:t>
              </a:r>
              <a:r>
                <a:rPr kumimoji="1" lang="ja-JP" altLang="en-US" dirty="0">
                  <a:latin typeface="ＭＳ Ｐゴシック" panose="020B0600070205080204" pitchFamily="50" charset="-128"/>
                  <a:ea typeface="ＭＳ Ｐゴシック" panose="020B0600070205080204" pitchFamily="50" charset="-128"/>
                </a:rPr>
                <a:t>：</a:t>
              </a:r>
              <a:r>
                <a:rPr kumimoji="1" lang="en-US" altLang="ja-JP" dirty="0">
                  <a:latin typeface="ＭＳ Ｐゴシック" panose="020B0600070205080204" pitchFamily="50" charset="-128"/>
                  <a:ea typeface="ＭＳ Ｐゴシック" panose="020B0600070205080204" pitchFamily="50" charset="-128"/>
                </a:rPr>
                <a:t>00</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52" name="テキスト ボックス 51">
              <a:extLst>
                <a:ext uri="{FF2B5EF4-FFF2-40B4-BE49-F238E27FC236}">
                  <a16:creationId xmlns:a16="http://schemas.microsoft.com/office/drawing/2014/main" id="{5469BEF2-B3C7-1BDC-60BD-8AA489DCD6E9}"/>
                </a:ext>
              </a:extLst>
            </p:cNvPr>
            <p:cNvSpPr txBox="1"/>
            <p:nvPr/>
          </p:nvSpPr>
          <p:spPr>
            <a:xfrm>
              <a:off x="3739442" y="4484903"/>
              <a:ext cx="1188231" cy="369332"/>
            </a:xfrm>
            <a:prstGeom prst="rect">
              <a:avLst/>
            </a:prstGeom>
            <a:noFill/>
          </p:spPr>
          <p:txBody>
            <a:bodyPr wrap="square" rtlCol="0">
              <a:spAutoFit/>
            </a:bodyPr>
            <a:lstStyle/>
            <a:p>
              <a:r>
                <a:rPr kumimoji="1" lang="en-US" altLang="ja-JP" dirty="0">
                  <a:latin typeface="ＭＳ Ｐゴシック" panose="020B0600070205080204" pitchFamily="50" charset="-128"/>
                  <a:ea typeface="ＭＳ Ｐゴシック" panose="020B0600070205080204" pitchFamily="50" charset="-128"/>
                </a:rPr>
                <a:t>17</a:t>
              </a:r>
              <a:r>
                <a:rPr kumimoji="1" lang="ja-JP" altLang="en-US" dirty="0">
                  <a:latin typeface="ＭＳ Ｐゴシック" panose="020B0600070205080204" pitchFamily="50" charset="-128"/>
                  <a:ea typeface="ＭＳ Ｐゴシック" panose="020B0600070205080204" pitchFamily="50" charset="-128"/>
                </a:rPr>
                <a:t>：</a:t>
              </a:r>
              <a:r>
                <a:rPr kumimoji="1" lang="en-US" altLang="ja-JP" dirty="0">
                  <a:latin typeface="ＭＳ Ｐゴシック" panose="020B0600070205080204" pitchFamily="50" charset="-128"/>
                  <a:ea typeface="ＭＳ Ｐゴシック" panose="020B0600070205080204" pitchFamily="50" charset="-128"/>
                </a:rPr>
                <a:t>00</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54" name="テキスト ボックス 53">
              <a:extLst>
                <a:ext uri="{FF2B5EF4-FFF2-40B4-BE49-F238E27FC236}">
                  <a16:creationId xmlns:a16="http://schemas.microsoft.com/office/drawing/2014/main" id="{190AF378-530A-C2DD-8E06-518BBB711110}"/>
                </a:ext>
              </a:extLst>
            </p:cNvPr>
            <p:cNvSpPr txBox="1"/>
            <p:nvPr/>
          </p:nvSpPr>
          <p:spPr>
            <a:xfrm>
              <a:off x="2231737" y="4494130"/>
              <a:ext cx="1011639" cy="369332"/>
            </a:xfrm>
            <a:prstGeom prst="rect">
              <a:avLst/>
            </a:prstGeom>
            <a:noFill/>
          </p:spPr>
          <p:txBody>
            <a:bodyPr wrap="square" rtlCol="0">
              <a:spAutoFit/>
            </a:bodyPr>
            <a:lstStyle/>
            <a:p>
              <a:r>
                <a:rPr kumimoji="1" lang="en-US" altLang="ja-JP" dirty="0">
                  <a:latin typeface="ＭＳ Ｐゴシック" panose="020B0600070205080204" pitchFamily="50" charset="-128"/>
                  <a:ea typeface="ＭＳ Ｐゴシック" panose="020B0600070205080204" pitchFamily="50" charset="-128"/>
                </a:rPr>
                <a:t>16</a:t>
              </a:r>
              <a:r>
                <a:rPr kumimoji="1" lang="ja-JP" altLang="en-US" dirty="0">
                  <a:latin typeface="ＭＳ Ｐゴシック" panose="020B0600070205080204" pitchFamily="50" charset="-128"/>
                  <a:ea typeface="ＭＳ Ｐゴシック" panose="020B0600070205080204" pitchFamily="50" charset="-128"/>
                </a:rPr>
                <a:t>：</a:t>
              </a:r>
              <a:r>
                <a:rPr kumimoji="1" lang="en-US" altLang="ja-JP" dirty="0">
                  <a:latin typeface="ＭＳ Ｐゴシック" panose="020B0600070205080204" pitchFamily="50" charset="-128"/>
                  <a:ea typeface="ＭＳ Ｐゴシック" panose="020B0600070205080204" pitchFamily="50" charset="-128"/>
                </a:rPr>
                <a:t>00</a:t>
              </a:r>
              <a:endParaRPr kumimoji="1" lang="ja-JP" altLang="en-US" dirty="0">
                <a:latin typeface="ＭＳ Ｐゴシック" panose="020B0600070205080204" pitchFamily="50" charset="-128"/>
                <a:ea typeface="ＭＳ Ｐゴシック" panose="020B0600070205080204" pitchFamily="50" charset="-128"/>
              </a:endParaRPr>
            </a:p>
          </p:txBody>
        </p:sp>
      </p:grpSp>
      <p:sp>
        <p:nvSpPr>
          <p:cNvPr id="59" name="テキスト ボックス 58">
            <a:extLst>
              <a:ext uri="{FF2B5EF4-FFF2-40B4-BE49-F238E27FC236}">
                <a16:creationId xmlns:a16="http://schemas.microsoft.com/office/drawing/2014/main" id="{C66966C2-5FA7-29F7-BE12-6D8F34957CF2}"/>
              </a:ext>
            </a:extLst>
          </p:cNvPr>
          <p:cNvSpPr txBox="1"/>
          <p:nvPr/>
        </p:nvSpPr>
        <p:spPr>
          <a:xfrm>
            <a:off x="594466" y="3852878"/>
            <a:ext cx="1030828" cy="369332"/>
          </a:xfrm>
          <a:prstGeom prst="rect">
            <a:avLst/>
          </a:prstGeom>
          <a:noFill/>
        </p:spPr>
        <p:txBody>
          <a:bodyPr wrap="square" rtlCol="0">
            <a:spAutoFit/>
          </a:bodyPr>
          <a:lstStyle/>
          <a:p>
            <a:r>
              <a:rPr kumimoji="1" lang="ja-JP" altLang="en-US" dirty="0"/>
              <a:t>午前</a:t>
            </a:r>
          </a:p>
        </p:txBody>
      </p:sp>
      <p:sp>
        <p:nvSpPr>
          <p:cNvPr id="60" name="テキスト ボックス 59">
            <a:extLst>
              <a:ext uri="{FF2B5EF4-FFF2-40B4-BE49-F238E27FC236}">
                <a16:creationId xmlns:a16="http://schemas.microsoft.com/office/drawing/2014/main" id="{000D1029-1FC4-05D1-B029-F838EE515EB4}"/>
              </a:ext>
            </a:extLst>
          </p:cNvPr>
          <p:cNvSpPr txBox="1"/>
          <p:nvPr/>
        </p:nvSpPr>
        <p:spPr>
          <a:xfrm>
            <a:off x="526602" y="6659235"/>
            <a:ext cx="804209" cy="369332"/>
          </a:xfrm>
          <a:prstGeom prst="rect">
            <a:avLst/>
          </a:prstGeom>
          <a:noFill/>
        </p:spPr>
        <p:txBody>
          <a:bodyPr wrap="square" rtlCol="0">
            <a:spAutoFit/>
          </a:bodyPr>
          <a:lstStyle/>
          <a:p>
            <a:r>
              <a:rPr kumimoji="1" lang="ja-JP" altLang="en-US" dirty="0"/>
              <a:t>午後</a:t>
            </a:r>
          </a:p>
        </p:txBody>
      </p:sp>
    </p:spTree>
    <p:extLst>
      <p:ext uri="{BB962C8B-B14F-4D97-AF65-F5344CB8AC3E}">
        <p14:creationId xmlns:p14="http://schemas.microsoft.com/office/powerpoint/2010/main" val="29530112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325</TotalTime>
  <Words>107</Words>
  <Application>Microsoft Office PowerPoint</Application>
  <PresentationFormat>A4 210 x 297 mm</PresentationFormat>
  <Paragraphs>24</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卓馬 宮村</dc:creator>
  <cp:lastModifiedBy>卓馬 宮村</cp:lastModifiedBy>
  <cp:revision>7</cp:revision>
  <cp:lastPrinted>2023-10-16T07:13:21Z</cp:lastPrinted>
  <dcterms:created xsi:type="dcterms:W3CDTF">2023-10-16T01:57:10Z</dcterms:created>
  <dcterms:modified xsi:type="dcterms:W3CDTF">2023-10-16T07:23:05Z</dcterms:modified>
</cp:coreProperties>
</file>